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468" r:id="rId3"/>
    <p:sldId id="284" r:id="rId4"/>
    <p:sldId id="469" r:id="rId5"/>
    <p:sldId id="306" r:id="rId6"/>
    <p:sldId id="308" r:id="rId7"/>
    <p:sldId id="303" r:id="rId8"/>
    <p:sldId id="305" r:id="rId9"/>
    <p:sldId id="310" r:id="rId10"/>
    <p:sldId id="312" r:id="rId11"/>
    <p:sldId id="295" r:id="rId12"/>
    <p:sldId id="314" r:id="rId13"/>
    <p:sldId id="315" r:id="rId14"/>
    <p:sldId id="279" r:id="rId15"/>
    <p:sldId id="4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7F7F7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06DF9-F0A8-42C4-8073-753FE7A813F5}" type="datetimeFigureOut">
              <a:rPr lang="en-AU" smtClean="0"/>
              <a:t>29/06/2021</a:t>
            </a:fld>
            <a:endParaRPr lang="en-AU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AU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84118-C42D-41FE-A410-D319179E407E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532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59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59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59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59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59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59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abstract pattern can be removed or repositioned if required. Be careful to ‘Send to Back’ so that it does not obscure any important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18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29-6-2021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46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29-6-2021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38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29-6-2021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68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775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6730D-8E43-4536-8704-120530214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06" y="425037"/>
            <a:ext cx="1051560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01B67-998A-4A1B-921A-4C71BB5919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3693" y="1825625"/>
            <a:ext cx="10515600" cy="3775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916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29-6-2021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17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29-6-2021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48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29-6-2021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28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29-6-2021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29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29-6-2021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17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29-6-2021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05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29-6-2021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125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29-6-2021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51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1B6CB-EA61-463B-9BE6-C973201B093E}" type="datetimeFigureOut">
              <a:rPr lang="nl-NL" smtClean="0"/>
              <a:t>29-6-2021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05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250954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88" y="5596524"/>
            <a:ext cx="3979657" cy="869664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0" y="1777818"/>
            <a:ext cx="1219200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lvl="0" algn="ctr"/>
            <a:r>
              <a:rPr kumimoji="0" lang="nl-NL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Impact of </a:t>
            </a:r>
            <a:r>
              <a:rPr kumimoji="0" lang="nl-NL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Science</a:t>
            </a:r>
            <a:r>
              <a:rPr lang="nl-NL" sz="3600" i="1" dirty="0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 Conference </a:t>
            </a:r>
            <a:r>
              <a:rPr lang="nl-NL" sz="3600" i="1" dirty="0" err="1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the</a:t>
            </a:r>
            <a:r>
              <a:rPr lang="nl-NL" sz="3600" i="1" dirty="0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 </a:t>
            </a:r>
            <a:r>
              <a:rPr lang="nl-NL" sz="3600" i="1" dirty="0" err="1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Plenary</a:t>
            </a:r>
            <a:r>
              <a:rPr lang="nl-NL" sz="3600" i="1" dirty="0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 </a:t>
            </a:r>
            <a:r>
              <a:rPr lang="nl-NL" sz="3600" i="1" dirty="0" err="1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Session</a:t>
            </a:r>
            <a:r>
              <a:rPr lang="nl-NL" sz="3600" i="1" dirty="0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 on:  </a:t>
            </a:r>
            <a:endParaRPr kumimoji="0" lang="nl-NL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lvl="0" algn="ctr"/>
            <a:r>
              <a:rPr lang="en-US" sz="4800" b="1" dirty="0">
                <a:solidFill>
                  <a:srgbClr val="820000"/>
                </a:solidFill>
                <a:latin typeface="Garamond" panose="02020404030301010803" pitchFamily="18" charset="0"/>
              </a:rPr>
              <a:t>The Transformative Nature and Role of Science in Society</a:t>
            </a:r>
            <a:endParaRPr kumimoji="0" lang="nl-NL" sz="48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2203274" y="4678426"/>
            <a:ext cx="7785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23</a:t>
            </a:r>
            <a:r>
              <a:rPr lang="en-US" sz="2400" b="1" baseline="30000" dirty="0">
                <a:solidFill>
                  <a:prstClr val="black"/>
                </a:solidFill>
                <a:latin typeface="Garamond" panose="02020404030301010803" pitchFamily="18" charset="0"/>
              </a:rPr>
              <a:t>rd</a:t>
            </a:r>
            <a:r>
              <a:rPr lang="en-US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 June, 2021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09773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515938" y="1806745"/>
            <a:ext cx="11513502" cy="35702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4400" b="1" spc="-150" dirty="0">
              <a:latin typeface="Arial"/>
              <a:cs typeface="Arial"/>
            </a:endParaRPr>
          </a:p>
          <a:p>
            <a:endParaRPr lang="en-GB" sz="4400" b="1" spc="-150" dirty="0">
              <a:latin typeface="Arial"/>
              <a:cs typeface="Arial"/>
            </a:endParaRPr>
          </a:p>
          <a:p>
            <a:pPr algn="ctr"/>
            <a:r>
              <a:rPr lang="en-GB" sz="4400" b="1" spc="-150" dirty="0">
                <a:latin typeface="Arial"/>
                <a:cs typeface="Arial"/>
              </a:rPr>
              <a:t>What can You? How do I fit in?</a:t>
            </a:r>
          </a:p>
          <a:p>
            <a:pPr algn="ctr"/>
            <a:r>
              <a:rPr lang="en-GB" sz="4400" b="1" spc="-150" dirty="0">
                <a:latin typeface="Arial"/>
                <a:cs typeface="Arial"/>
              </a:rPr>
              <a:t>What do I bring?</a:t>
            </a:r>
          </a:p>
          <a:p>
            <a:pPr algn="ctr"/>
            <a:endParaRPr lang="en-US" dirty="0"/>
          </a:p>
          <a:p>
            <a:endParaRPr lang="en-GB" sz="32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001C34-B3B2-654C-971C-550BE56F90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049837" cy="96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25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5019-103C-4E46-8D7B-84D506F90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latin typeface="+mj-lt"/>
                <a:cs typeface="+mj-cs"/>
              </a:rPr>
              <a:t>What do we need to think about?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6863E-8F5C-412C-B975-D995515E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Wider than individual institutions. How does sector sees itself as a component part of the ecosystem? 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How researchers respond to local, national and international challenges.  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How do we better understand the issues facing society? 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Strengths and weaknesses. Fantastically complex research </a:t>
            </a:r>
            <a:r>
              <a:rPr lang="en-US" sz="1500" dirty="0" err="1">
                <a:solidFill>
                  <a:schemeClr val="tx1"/>
                </a:solidFill>
                <a:latin typeface="+mn-lt"/>
                <a:cs typeface="+mn-cs"/>
              </a:rPr>
              <a:t>organisations</a:t>
            </a: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 capable of addressing significant challenges. 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What does the ecosystem need?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+mn-lt"/>
                <a:cs typeface="+mn-cs"/>
              </a:rPr>
              <a:t>What are our shared responsibilities? Where are the distinctions? 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2050" name="Picture 2" descr="UN Sustainable Development Goal #2: Zero Hunger | by Miigle+ | Medium">
            <a:extLst>
              <a:ext uri="{FF2B5EF4-FFF2-40B4-BE49-F238E27FC236}">
                <a16:creationId xmlns:a16="http://schemas.microsoft.com/office/drawing/2014/main" id="{66009B05-27F4-4CE3-BB00-5E671234780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0" r="22511" b="-1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332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515938" y="1806745"/>
            <a:ext cx="11513502" cy="35702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4400" b="1" spc="-150" dirty="0">
              <a:latin typeface="Arial"/>
              <a:cs typeface="Arial"/>
            </a:endParaRPr>
          </a:p>
          <a:p>
            <a:endParaRPr lang="en-GB" sz="4400" b="1" spc="-150" dirty="0">
              <a:latin typeface="Arial"/>
              <a:cs typeface="Arial"/>
            </a:endParaRPr>
          </a:p>
          <a:p>
            <a:pPr algn="ctr"/>
            <a:r>
              <a:rPr lang="en-GB" sz="4400" b="1" spc="-150" dirty="0">
                <a:latin typeface="Arial"/>
                <a:cs typeface="Arial"/>
              </a:rPr>
              <a:t>What can You? How do I fit in?</a:t>
            </a:r>
          </a:p>
          <a:p>
            <a:pPr algn="ctr"/>
            <a:r>
              <a:rPr lang="en-GB" sz="4400" b="1" spc="-150" dirty="0">
                <a:latin typeface="Arial"/>
                <a:cs typeface="Arial"/>
              </a:rPr>
              <a:t>What do I bring? Who will I spark off?</a:t>
            </a:r>
          </a:p>
          <a:p>
            <a:pPr algn="ctr"/>
            <a:endParaRPr lang="en-US" dirty="0"/>
          </a:p>
          <a:p>
            <a:endParaRPr lang="en-GB" sz="32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001C34-B3B2-654C-971C-550BE56F90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049837" cy="96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30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515938" y="1806745"/>
            <a:ext cx="11513502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4400" b="1" spc="-150" dirty="0">
              <a:latin typeface="Arial"/>
              <a:cs typeface="Arial"/>
            </a:endParaRPr>
          </a:p>
          <a:p>
            <a:endParaRPr lang="en-GB" sz="4400" b="1" spc="-150" dirty="0">
              <a:latin typeface="Arial"/>
              <a:cs typeface="Arial"/>
            </a:endParaRPr>
          </a:p>
          <a:p>
            <a:pPr algn="ctr"/>
            <a:r>
              <a:rPr lang="en-GB" sz="4400" b="1" spc="-150" dirty="0">
                <a:latin typeface="Arial"/>
                <a:cs typeface="Arial"/>
              </a:rPr>
              <a:t>What can You? How do I fit in?</a:t>
            </a:r>
          </a:p>
          <a:p>
            <a:pPr algn="ctr"/>
            <a:r>
              <a:rPr lang="en-GB" sz="4400" b="1" spc="-150" dirty="0">
                <a:latin typeface="Arial"/>
                <a:cs typeface="Arial"/>
              </a:rPr>
              <a:t>What do I bring? Who will I spark off?</a:t>
            </a:r>
          </a:p>
          <a:p>
            <a:pPr algn="ctr"/>
            <a:r>
              <a:rPr lang="en-GB" sz="4400" b="1" spc="-150" dirty="0">
                <a:latin typeface="Arial"/>
                <a:cs typeface="Arial"/>
              </a:rPr>
              <a:t>Who will I help?</a:t>
            </a:r>
          </a:p>
          <a:p>
            <a:pPr algn="ctr"/>
            <a:endParaRPr lang="en-US" dirty="0"/>
          </a:p>
          <a:p>
            <a:endParaRPr lang="en-GB" sz="32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001C34-B3B2-654C-971C-550BE56F90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049837" cy="96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27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D5F4A1-72C1-B64A-B6C8-5B8230A2F4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387822"/>
            <a:ext cx="3302358" cy="971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E48954-942C-1C4C-818E-BEF11B1D1890}"/>
              </a:ext>
            </a:extLst>
          </p:cNvPr>
          <p:cNvSpPr txBox="1"/>
          <p:nvPr/>
        </p:nvSpPr>
        <p:spPr>
          <a:xfrm>
            <a:off x="1366033" y="2160730"/>
            <a:ext cx="831659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21BD8D-9600-F248-84E9-9BA18EB4047B}"/>
              </a:ext>
            </a:extLst>
          </p:cNvPr>
          <p:cNvSpPr/>
          <p:nvPr/>
        </p:nvSpPr>
        <p:spPr>
          <a:xfrm>
            <a:off x="4434829" y="4579569"/>
            <a:ext cx="3322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LinkedIn: </a:t>
            </a:r>
            <a:r>
              <a:rPr lang="en-GB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Research and Innovation</a:t>
            </a:r>
            <a:endParaRPr lang="en-GB" sz="16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C3C6E9-584A-174A-A523-181336345863}"/>
              </a:ext>
            </a:extLst>
          </p:cNvPr>
          <p:cNvSpPr/>
          <p:nvPr/>
        </p:nvSpPr>
        <p:spPr>
          <a:xfrm>
            <a:off x="515938" y="4603326"/>
            <a:ext cx="3791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</a:t>
            </a:r>
            <a:r>
              <a:rPr lang="en-GB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DsweeneyUK</a:t>
            </a:r>
            <a:endParaRPr lang="en-GB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7B1967-7D14-D049-9CB6-6F21A1A622D6}"/>
              </a:ext>
            </a:extLst>
          </p:cNvPr>
          <p:cNvSpPr/>
          <p:nvPr/>
        </p:nvSpPr>
        <p:spPr>
          <a:xfrm>
            <a:off x="8256961" y="4618714"/>
            <a:ext cx="3322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YouTube: </a:t>
            </a:r>
            <a:r>
              <a:rPr lang="en-GB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Research and Innovation</a:t>
            </a:r>
            <a:endParaRPr lang="en-GB" sz="16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432901-B21A-4F81-A2E2-774C69D33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690" y="212334"/>
            <a:ext cx="3360882" cy="106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57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250954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6DAA1982-755C-4897-B83D-619215647D02}"/>
              </a:ext>
            </a:extLst>
          </p:cNvPr>
          <p:cNvSpPr txBox="1">
            <a:spLocks/>
          </p:cNvSpPr>
          <p:nvPr/>
        </p:nvSpPr>
        <p:spPr>
          <a:xfrm>
            <a:off x="1700443" y="2056054"/>
            <a:ext cx="8825948" cy="4178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800"/>
              </a:spcAft>
            </a:pPr>
            <a:br>
              <a:rPr lang="nl-NL" sz="3600" dirty="0">
                <a:latin typeface="Garamond" panose="02020404030301010803" pitchFamily="18" charset="0"/>
              </a:rPr>
            </a:br>
            <a:br>
              <a:rPr lang="nl-NL" sz="2900" dirty="0">
                <a:latin typeface="Garamond" panose="02020404030301010803" pitchFamily="18" charset="0"/>
              </a:rPr>
            </a:b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The rest of </a:t>
            </a:r>
            <a:r>
              <a:rPr lang="nl-NL" sz="29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the</a:t>
            </a: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 speakers chose </a:t>
            </a:r>
            <a:r>
              <a:rPr lang="nl-NL" sz="29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not</a:t>
            </a: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nl-NL" sz="29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to</a:t>
            </a: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nl-NL" sz="29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use</a:t>
            </a: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nl-NL" sz="29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any</a:t>
            </a: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nl-NL" sz="29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presentations</a:t>
            </a: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, </a:t>
            </a:r>
            <a:r>
              <a:rPr lang="nl-NL" sz="29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please</a:t>
            </a: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nl-NL" sz="29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find</a:t>
            </a: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nl-NL" sz="29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the</a:t>
            </a: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nl-NL" sz="29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recordings</a:t>
            </a: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nl-NL" sz="29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available</a:t>
            </a: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 on </a:t>
            </a:r>
            <a:r>
              <a:rPr lang="nl-NL" sz="29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the</a:t>
            </a: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 platform  </a:t>
            </a:r>
            <a:br>
              <a:rPr lang="nl-NL" sz="3600" dirty="0">
                <a:latin typeface="Garamond" panose="02020404030301010803" pitchFamily="18" charset="0"/>
              </a:rPr>
            </a:br>
            <a:endParaRPr lang="nl-NL" sz="3600" dirty="0">
              <a:latin typeface="Garamond" panose="02020404030301010803" pitchFamily="18" charset="0"/>
            </a:endParaRPr>
          </a:p>
        </p:txBody>
      </p:sp>
      <p:sp>
        <p:nvSpPr>
          <p:cNvPr id="13" name="Tekstvak 14">
            <a:extLst>
              <a:ext uri="{FF2B5EF4-FFF2-40B4-BE49-F238E27FC236}">
                <a16:creationId xmlns:a16="http://schemas.microsoft.com/office/drawing/2014/main" id="{74A62895-764F-49FF-9F34-65DE46DAA367}"/>
              </a:ext>
            </a:extLst>
          </p:cNvPr>
          <p:cNvSpPr txBox="1"/>
          <p:nvPr/>
        </p:nvSpPr>
        <p:spPr>
          <a:xfrm>
            <a:off x="9620834" y="6234477"/>
            <a:ext cx="247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latin typeface="Garamond" panose="02020404030301010803" pitchFamily="18" charset="0"/>
              </a:rPr>
              <a:t>#IOS21</a:t>
            </a:r>
          </a:p>
        </p:txBody>
      </p:sp>
      <p:sp>
        <p:nvSpPr>
          <p:cNvPr id="11" name="Tekstvak 5">
            <a:extLst>
              <a:ext uri="{FF2B5EF4-FFF2-40B4-BE49-F238E27FC236}">
                <a16:creationId xmlns:a16="http://schemas.microsoft.com/office/drawing/2014/main" id="{92A72207-1788-41FD-B3EC-A6DA58DCD3E9}"/>
              </a:ext>
            </a:extLst>
          </p:cNvPr>
          <p:cNvSpPr txBox="1">
            <a:spLocks/>
          </p:cNvSpPr>
          <p:nvPr/>
        </p:nvSpPr>
        <p:spPr>
          <a:xfrm>
            <a:off x="4428309" y="-19281"/>
            <a:ext cx="767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dirty="0">
                <a:solidFill>
                  <a:srgbClr val="820000"/>
                </a:solidFill>
                <a:latin typeface="Garamond" panose="02020404030301010803" pitchFamily="18" charset="0"/>
              </a:rPr>
              <a:t>Impact of Science  </a:t>
            </a:r>
          </a:p>
          <a:p>
            <a:pPr lvl="0" algn="r"/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23-25 June, 2021</a:t>
            </a:r>
          </a:p>
        </p:txBody>
      </p:sp>
    </p:spTree>
    <p:extLst>
      <p:ext uri="{BB962C8B-B14F-4D97-AF65-F5344CB8AC3E}">
        <p14:creationId xmlns:p14="http://schemas.microsoft.com/office/powerpoint/2010/main" val="1000627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250954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6DAA1982-755C-4897-B83D-619215647D02}"/>
              </a:ext>
            </a:extLst>
          </p:cNvPr>
          <p:cNvSpPr txBox="1">
            <a:spLocks/>
          </p:cNvSpPr>
          <p:nvPr/>
        </p:nvSpPr>
        <p:spPr>
          <a:xfrm>
            <a:off x="1700443" y="2443890"/>
            <a:ext cx="8825948" cy="3790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800"/>
              </a:spcAft>
            </a:pPr>
            <a:br>
              <a:rPr lang="nl-NL" sz="3600" dirty="0">
                <a:latin typeface="Garamond" panose="02020404030301010803" pitchFamily="18" charset="0"/>
              </a:rPr>
            </a:br>
            <a:r>
              <a:rPr lang="nl-NL" sz="65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Thank</a:t>
            </a:r>
            <a:r>
              <a:rPr lang="nl-NL" sz="65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nl-NL" sz="65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you</a:t>
            </a:r>
            <a:endParaRPr lang="nl-NL" sz="3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ctr">
              <a:spcAft>
                <a:spcPts val="1800"/>
              </a:spcAft>
            </a:pPr>
            <a:endParaRPr lang="nl-NL" sz="65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Tekstvak 14">
            <a:extLst>
              <a:ext uri="{FF2B5EF4-FFF2-40B4-BE49-F238E27FC236}">
                <a16:creationId xmlns:a16="http://schemas.microsoft.com/office/drawing/2014/main" id="{C38E7DD1-D9CD-47CA-A8DD-E0460029BF1C}"/>
              </a:ext>
            </a:extLst>
          </p:cNvPr>
          <p:cNvSpPr txBox="1"/>
          <p:nvPr/>
        </p:nvSpPr>
        <p:spPr>
          <a:xfrm>
            <a:off x="9620834" y="6234477"/>
            <a:ext cx="247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latin typeface="Garamond" panose="02020404030301010803" pitchFamily="18" charset="0"/>
              </a:rPr>
              <a:t>#IOS21</a:t>
            </a:r>
          </a:p>
        </p:txBody>
      </p:sp>
      <p:sp>
        <p:nvSpPr>
          <p:cNvPr id="13" name="Tekstvak 5">
            <a:extLst>
              <a:ext uri="{FF2B5EF4-FFF2-40B4-BE49-F238E27FC236}">
                <a16:creationId xmlns:a16="http://schemas.microsoft.com/office/drawing/2014/main" id="{30182973-CCC1-4A3F-8D83-30B396AE4AEB}"/>
              </a:ext>
            </a:extLst>
          </p:cNvPr>
          <p:cNvSpPr txBox="1">
            <a:spLocks/>
          </p:cNvSpPr>
          <p:nvPr/>
        </p:nvSpPr>
        <p:spPr>
          <a:xfrm>
            <a:off x="4428309" y="-19281"/>
            <a:ext cx="767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dirty="0">
                <a:solidFill>
                  <a:srgbClr val="820000"/>
                </a:solidFill>
                <a:latin typeface="Garamond" panose="02020404030301010803" pitchFamily="18" charset="0"/>
              </a:rPr>
              <a:t>Impact of Science   </a:t>
            </a:r>
          </a:p>
          <a:p>
            <a:pPr lvl="0" algn="r"/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23-25 June, 2021</a:t>
            </a:r>
          </a:p>
          <a:p>
            <a:pPr lvl="0" algn="r"/>
            <a:endParaRPr lang="en-US" sz="20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4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159729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Straight Connector 12">
            <a:extLst>
              <a:ext uri="{FF2B5EF4-FFF2-40B4-BE49-F238E27FC236}">
                <a16:creationId xmlns:a16="http://schemas.microsoft.com/office/drawing/2014/main" id="{4D25E369-C5AE-4ABA-9CCF-2CF83B8DD8A4}"/>
              </a:ext>
            </a:extLst>
          </p:cNvPr>
          <p:cNvCxnSpPr>
            <a:cxnSpLocks/>
          </p:cNvCxnSpPr>
          <p:nvPr/>
        </p:nvCxnSpPr>
        <p:spPr>
          <a:xfrm flipH="1">
            <a:off x="4192960" y="1424093"/>
            <a:ext cx="7085" cy="4162732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>
            <a:extLst>
              <a:ext uri="{FF2B5EF4-FFF2-40B4-BE49-F238E27FC236}">
                <a16:creationId xmlns:a16="http://schemas.microsoft.com/office/drawing/2014/main" id="{404D618C-8DC1-4E70-964C-A4D2BDC6C87E}"/>
              </a:ext>
            </a:extLst>
          </p:cNvPr>
          <p:cNvSpPr txBox="1">
            <a:spLocks/>
          </p:cNvSpPr>
          <p:nvPr/>
        </p:nvSpPr>
        <p:spPr>
          <a:xfrm>
            <a:off x="159535" y="1868277"/>
            <a:ext cx="3877903" cy="157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dirty="0" err="1">
                <a:latin typeface="Garamond" panose="02020404030301010803" pitchFamily="18" charset="0"/>
              </a:rPr>
              <a:t>Overview</a:t>
            </a:r>
            <a:r>
              <a:rPr lang="nl-NL" sz="3200" dirty="0">
                <a:latin typeface="Garamond" panose="02020404030301010803" pitchFamily="18" charset="0"/>
              </a:rPr>
              <a:t> of </a:t>
            </a:r>
            <a:r>
              <a:rPr lang="nl-NL" sz="3200" dirty="0" err="1">
                <a:latin typeface="Garamond" panose="02020404030301010803" pitchFamily="18" charset="0"/>
              </a:rPr>
              <a:t>the</a:t>
            </a:r>
            <a:r>
              <a:rPr lang="nl-NL" sz="3200" dirty="0">
                <a:latin typeface="Garamond" panose="02020404030301010803" pitchFamily="18" charset="0"/>
              </a:rPr>
              <a:t> Speakers 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1471658-A8A7-4BE1-8395-B84ED09C585E}"/>
              </a:ext>
            </a:extLst>
          </p:cNvPr>
          <p:cNvSpPr txBox="1">
            <a:spLocks/>
          </p:cNvSpPr>
          <p:nvPr/>
        </p:nvSpPr>
        <p:spPr>
          <a:xfrm>
            <a:off x="4334443" y="1785708"/>
            <a:ext cx="7602326" cy="58402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David Sweeney: </a:t>
            </a:r>
            <a:r>
              <a:rPr lang="en-AU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Executive Chair, Research England, United Kingdom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Ismail Serageldin: </a:t>
            </a:r>
            <a:r>
              <a:rPr lang="en-AU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Founding Director of the New Library of Alexandria, Egypt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16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Fulufhelo</a:t>
            </a:r>
            <a:r>
              <a:rPr lang="en-US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en-US" sz="16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Nelwamondo</a:t>
            </a:r>
            <a:r>
              <a:rPr lang="en-US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: </a:t>
            </a:r>
            <a:r>
              <a:rPr lang="en-AU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Chief Executive Officer, National Research Foundation, South Africa 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Kristiann Allen: </a:t>
            </a:r>
            <a:r>
              <a:rPr lang="en-AU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Director of Secretariat and Executive Secretary of the International Network for Government Science Advice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700" b="1" dirty="0">
              <a:solidFill>
                <a:prstClr val="white">
                  <a:lumMod val="50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19" name="Tekstvak 5">
            <a:extLst>
              <a:ext uri="{FF2B5EF4-FFF2-40B4-BE49-F238E27FC236}">
                <a16:creationId xmlns:a16="http://schemas.microsoft.com/office/drawing/2014/main" id="{70E62050-A28B-4126-8D0F-059115A45AA4}"/>
              </a:ext>
            </a:extLst>
          </p:cNvPr>
          <p:cNvSpPr txBox="1">
            <a:spLocks/>
          </p:cNvSpPr>
          <p:nvPr/>
        </p:nvSpPr>
        <p:spPr>
          <a:xfrm>
            <a:off x="4521200" y="120802"/>
            <a:ext cx="767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dirty="0">
                <a:solidFill>
                  <a:srgbClr val="820000"/>
                </a:solidFill>
                <a:latin typeface="Garamond" panose="02020404030301010803" pitchFamily="18" charset="0"/>
              </a:rPr>
              <a:t>Impact of Science </a:t>
            </a:r>
          </a:p>
          <a:p>
            <a:pPr lvl="0" algn="r"/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23-25 June, 2021</a:t>
            </a:r>
          </a:p>
          <a:p>
            <a:pPr lvl="0" algn="r"/>
            <a:endParaRPr lang="en-US" sz="20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Tekstvak 14">
            <a:extLst>
              <a:ext uri="{FF2B5EF4-FFF2-40B4-BE49-F238E27FC236}">
                <a16:creationId xmlns:a16="http://schemas.microsoft.com/office/drawing/2014/main" id="{1185129F-A4DB-4302-A212-19D3111E1A32}"/>
              </a:ext>
            </a:extLst>
          </p:cNvPr>
          <p:cNvSpPr txBox="1"/>
          <p:nvPr/>
        </p:nvSpPr>
        <p:spPr>
          <a:xfrm>
            <a:off x="9620834" y="6234477"/>
            <a:ext cx="2478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latin typeface="Garamond" panose="02020404030301010803" pitchFamily="18" charset="0"/>
              </a:rPr>
              <a:t>#IOS21</a:t>
            </a:r>
          </a:p>
          <a:p>
            <a:pPr algn="r"/>
            <a:endParaRPr lang="nl-NL" sz="2400" b="1" dirty="0">
              <a:latin typeface="Garamond" panose="02020404030301010803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7CD1743-BE5D-44FC-8A0F-4602AF6E2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420" y="3130370"/>
            <a:ext cx="1998416" cy="28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4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250954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6DAA1982-755C-4897-B83D-619215647D02}"/>
              </a:ext>
            </a:extLst>
          </p:cNvPr>
          <p:cNvSpPr txBox="1">
            <a:spLocks/>
          </p:cNvSpPr>
          <p:nvPr/>
        </p:nvSpPr>
        <p:spPr>
          <a:xfrm>
            <a:off x="1700443" y="2443890"/>
            <a:ext cx="8825948" cy="3790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800"/>
              </a:spcAft>
            </a:pPr>
            <a:br>
              <a:rPr lang="nl-NL" sz="3600" dirty="0">
                <a:latin typeface="Garamond" panose="02020404030301010803" pitchFamily="18" charset="0"/>
              </a:rPr>
            </a:br>
            <a:br>
              <a:rPr lang="nl-NL" sz="3600" dirty="0">
                <a:latin typeface="Garamond" panose="02020404030301010803" pitchFamily="18" charset="0"/>
              </a:rPr>
            </a:b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David </a:t>
            </a:r>
            <a:r>
              <a:rPr lang="nl-NL" sz="29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Sweeney</a:t>
            </a: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  </a:t>
            </a:r>
          </a:p>
          <a:p>
            <a:pPr algn="ctr">
              <a:lnSpc>
                <a:spcPct val="134000"/>
              </a:lnSpc>
              <a:spcAft>
                <a:spcPts val="600"/>
              </a:spcAft>
            </a:pPr>
            <a:r>
              <a:rPr lang="en-AU" sz="2500" i="1" dirty="0">
                <a:latin typeface="Garamond" panose="02020404030301010803" pitchFamily="18" charset="0"/>
              </a:rPr>
              <a:t>Executive Chair, Research England, United Kingdom</a:t>
            </a:r>
          </a:p>
          <a:p>
            <a:pPr algn="ctr">
              <a:lnSpc>
                <a:spcPct val="134000"/>
              </a:lnSpc>
              <a:spcAft>
                <a:spcPts val="600"/>
              </a:spcAft>
            </a:pPr>
            <a:br>
              <a:rPr lang="nl-NL" sz="3600" dirty="0">
                <a:latin typeface="Garamond" panose="02020404030301010803" pitchFamily="18" charset="0"/>
              </a:rPr>
            </a:br>
            <a:endParaRPr lang="nl-NL" sz="3600" dirty="0">
              <a:latin typeface="Garamond" panose="02020404030301010803" pitchFamily="18" charset="0"/>
            </a:endParaRPr>
          </a:p>
        </p:txBody>
      </p:sp>
      <p:sp>
        <p:nvSpPr>
          <p:cNvPr id="13" name="Tekstvak 14">
            <a:extLst>
              <a:ext uri="{FF2B5EF4-FFF2-40B4-BE49-F238E27FC236}">
                <a16:creationId xmlns:a16="http://schemas.microsoft.com/office/drawing/2014/main" id="{74A62895-764F-49FF-9F34-65DE46DAA367}"/>
              </a:ext>
            </a:extLst>
          </p:cNvPr>
          <p:cNvSpPr txBox="1"/>
          <p:nvPr/>
        </p:nvSpPr>
        <p:spPr>
          <a:xfrm>
            <a:off x="9620834" y="6234477"/>
            <a:ext cx="247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latin typeface="Garamond" panose="02020404030301010803" pitchFamily="18" charset="0"/>
              </a:rPr>
              <a:t>#IOS21</a:t>
            </a:r>
          </a:p>
        </p:txBody>
      </p:sp>
      <p:sp>
        <p:nvSpPr>
          <p:cNvPr id="11" name="Tekstvak 5">
            <a:extLst>
              <a:ext uri="{FF2B5EF4-FFF2-40B4-BE49-F238E27FC236}">
                <a16:creationId xmlns:a16="http://schemas.microsoft.com/office/drawing/2014/main" id="{92A72207-1788-41FD-B3EC-A6DA58DCD3E9}"/>
              </a:ext>
            </a:extLst>
          </p:cNvPr>
          <p:cNvSpPr txBox="1">
            <a:spLocks/>
          </p:cNvSpPr>
          <p:nvPr/>
        </p:nvSpPr>
        <p:spPr>
          <a:xfrm>
            <a:off x="4428309" y="-19281"/>
            <a:ext cx="767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dirty="0">
                <a:solidFill>
                  <a:srgbClr val="820000"/>
                </a:solidFill>
                <a:latin typeface="Garamond" panose="02020404030301010803" pitchFamily="18" charset="0"/>
              </a:rPr>
              <a:t>Impact of Science  </a:t>
            </a:r>
          </a:p>
          <a:p>
            <a:pPr lvl="0" algn="r"/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23-25 June, 2021</a:t>
            </a:r>
          </a:p>
        </p:txBody>
      </p:sp>
    </p:spTree>
    <p:extLst>
      <p:ext uri="{BB962C8B-B14F-4D97-AF65-F5344CB8AC3E}">
        <p14:creationId xmlns:p14="http://schemas.microsoft.com/office/powerpoint/2010/main" val="1273154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515938" y="1806745"/>
            <a:ext cx="11513502" cy="24314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spc="-150" dirty="0">
                <a:latin typeface="Arial"/>
                <a:cs typeface="Arial"/>
              </a:rPr>
              <a:t>AESIS - </a:t>
            </a:r>
            <a:r>
              <a:rPr lang="en-GB" sz="4400" b="1" spc="-150" dirty="0">
                <a:cs typeface="Arial"/>
              </a:rPr>
              <a:t>The Transformative Role and Nature of Science in Society</a:t>
            </a:r>
            <a:endParaRPr lang="en-US" dirty="0"/>
          </a:p>
          <a:p>
            <a:r>
              <a:rPr lang="en-GB" sz="3200" spc="-150" dirty="0">
                <a:latin typeface="Arial"/>
                <a:cs typeface="Arial"/>
              </a:rPr>
              <a:t>David Sweeney</a:t>
            </a:r>
            <a:endParaRPr lang="en-GB" sz="3200" spc="-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spc="-150" dirty="0">
                <a:latin typeface="Arial"/>
                <a:cs typeface="Arial"/>
              </a:rPr>
              <a:t>June 2021</a:t>
            </a:r>
            <a:endParaRPr lang="en-GB" sz="32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001C34-B3B2-654C-971C-550BE56F90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049837" cy="96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7EC00F5-892A-4A24-BF85-DB93032E30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 amt="40000"/>
          </a:blip>
          <a:srcRect t="36183" r="1" b="16989"/>
          <a:stretch/>
        </p:blipFill>
        <p:spPr>
          <a:xfrm>
            <a:off x="-1514" y="33771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325019-103C-4E46-8D7B-84D506F90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771"/>
            <a:ext cx="105064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latin typeface="+mj-lt"/>
                <a:cs typeface="+mj-cs"/>
              </a:rPr>
              <a:t>Response to C19 </a:t>
            </a:r>
            <a:r>
              <a:rPr lang="en-GB" sz="5000" dirty="0">
                <a:latin typeface="+mj-lt"/>
                <a:cs typeface="+mj-cs"/>
              </a:rPr>
              <a:t>from research</a:t>
            </a:r>
            <a:endParaRPr lang="en-US" sz="5000" dirty="0">
              <a:latin typeface="+mj-lt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6863E-8F5C-412C-B975-D995515E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3241202"/>
            <a:ext cx="10506456" cy="293099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Commitment never clearer 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Phenomenal opportunity to lead response – and did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Demonstrated capacity and capability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Impacted every aspect of </a:t>
            </a:r>
            <a:r>
              <a:rPr lang="en-GB" sz="2000" dirty="0">
                <a:solidFill>
                  <a:schemeClr val="tx1"/>
                </a:solidFill>
                <a:latin typeface="+mn-lt"/>
                <a:cs typeface="+mn-cs"/>
              </a:rPr>
              <a:t>university and research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life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Delivered on various challenges and scale of demands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Demonstrated care and commitment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Informed how we now consider the R&amp;I ecosystem as a whole</a:t>
            </a:r>
            <a:endParaRPr lang="en-GB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  <a:cs typeface="+mn-cs"/>
              </a:rPr>
              <a:t>Could have done more, faster if we had the evidence at our fingertips</a:t>
            </a: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72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515938" y="1806745"/>
            <a:ext cx="11513502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4400" b="1" spc="-150" dirty="0">
              <a:latin typeface="Arial"/>
              <a:cs typeface="Arial"/>
            </a:endParaRPr>
          </a:p>
          <a:p>
            <a:endParaRPr lang="en-GB" sz="4400" b="1" spc="-150" dirty="0">
              <a:latin typeface="Arial"/>
              <a:cs typeface="Arial"/>
            </a:endParaRPr>
          </a:p>
          <a:p>
            <a:pPr algn="ctr"/>
            <a:r>
              <a:rPr lang="en-GB" sz="4400" b="1" spc="-150" dirty="0">
                <a:latin typeface="Arial"/>
                <a:cs typeface="Arial"/>
              </a:rPr>
              <a:t>What can You?</a:t>
            </a:r>
            <a:endParaRPr lang="en-US" dirty="0"/>
          </a:p>
          <a:p>
            <a:endParaRPr lang="en-GB" sz="32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001C34-B3B2-654C-971C-550BE56F90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049837" cy="96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5019-103C-4E46-8D7B-84D506F90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>
                <a:latin typeface="+mj-lt"/>
                <a:cs typeface="+mj-cs"/>
              </a:rPr>
              <a:t>What do</a:t>
            </a:r>
            <a:r>
              <a:rPr lang="en-GB" sz="4100" dirty="0">
                <a:latin typeface="+mj-lt"/>
                <a:cs typeface="+mj-cs"/>
              </a:rPr>
              <a:t>es research </a:t>
            </a:r>
            <a:r>
              <a:rPr lang="en-US" sz="4100" dirty="0">
                <a:latin typeface="+mj-lt"/>
                <a:cs typeface="+mj-cs"/>
              </a:rPr>
              <a:t>need?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6863E-8F5C-412C-B975-D995515EA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42828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The issues aren’t just about science but understanding how we engage with the application of science. </a:t>
            </a:r>
            <a:endParaRPr lang="en-US" sz="16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Inspiration</a:t>
            </a:r>
            <a:endParaRPr lang="en-US" sz="16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Enthusiasm</a:t>
            </a:r>
            <a:endParaRPr lang="en-US" sz="16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Risk</a:t>
            </a:r>
            <a:endParaRPr lang="en-US" sz="16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Accountability</a:t>
            </a:r>
            <a:endParaRPr lang="en-US" sz="16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Pragmatism</a:t>
            </a:r>
            <a:endParaRPr lang="en-US" sz="16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Opportunity</a:t>
            </a:r>
            <a:endParaRPr lang="en-US" sz="16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Visionary leadership</a:t>
            </a:r>
            <a:endParaRPr lang="en-US" sz="16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Flexibility </a:t>
            </a:r>
            <a:endParaRPr lang="en-US" sz="16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Autonomy</a:t>
            </a:r>
            <a:endParaRPr lang="en-US" sz="16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4572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14B0520-42EC-434D-84C1-D1212C2AA8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44" r="708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58465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90DE21A-413D-456D-9399-7DBFFD57B2F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75" b="-2"/>
          <a:stretch/>
        </p:blipFill>
        <p:spPr bwMode="auto">
          <a:xfrm>
            <a:off x="6355442" y="10"/>
            <a:ext cx="5836558" cy="5130404"/>
          </a:xfrm>
          <a:custGeom>
            <a:avLst/>
            <a:gdLst/>
            <a:ahLst/>
            <a:cxnLst/>
            <a:rect l="l" t="t" r="r" b="b"/>
            <a:pathLst>
              <a:path w="5836558" h="5130414">
                <a:moveTo>
                  <a:pt x="2376055" y="0"/>
                </a:moveTo>
                <a:lnTo>
                  <a:pt x="5836558" y="0"/>
                </a:lnTo>
                <a:lnTo>
                  <a:pt x="5836558" y="5130414"/>
                </a:lnTo>
                <a:lnTo>
                  <a:pt x="0" y="513041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40F382A-74B5-47AE-8CA1-E410648BC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97442"/>
            <a:ext cx="6270964" cy="33841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latin typeface="+mj-lt"/>
                <a:cs typeface="+mj-cs"/>
              </a:rPr>
              <a:t>What is the role of Science and Research in building back better? </a:t>
            </a:r>
            <a:br>
              <a:rPr lang="en-US" sz="3800" dirty="0">
                <a:latin typeface="+mj-lt"/>
                <a:cs typeface="+mj-cs"/>
              </a:rPr>
            </a:br>
            <a:endParaRPr lang="en-US" sz="3800" dirty="0"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149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515938" y="1806745"/>
            <a:ext cx="11513502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4400" b="1" spc="-150" dirty="0">
              <a:latin typeface="Arial"/>
              <a:cs typeface="Arial"/>
            </a:endParaRPr>
          </a:p>
          <a:p>
            <a:endParaRPr lang="en-GB" sz="4400" b="1" spc="-150" dirty="0">
              <a:latin typeface="Arial"/>
              <a:cs typeface="Arial"/>
            </a:endParaRPr>
          </a:p>
          <a:p>
            <a:pPr algn="ctr"/>
            <a:r>
              <a:rPr lang="en-GB" sz="4400" b="1" spc="-150" dirty="0">
                <a:latin typeface="Arial"/>
                <a:cs typeface="Arial"/>
              </a:rPr>
              <a:t>What can You? How do I fit in?</a:t>
            </a:r>
            <a:endParaRPr lang="en-US" dirty="0"/>
          </a:p>
          <a:p>
            <a:endParaRPr lang="en-GB" sz="32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001C34-B3B2-654C-971C-550BE56F90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049837" cy="96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6525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Vienna Day 1 Full Slides</Template>
  <TotalTime>116</TotalTime>
  <Words>508</Words>
  <Application>Microsoft Office PowerPoint</Application>
  <PresentationFormat>Breedbeeld</PresentationFormat>
  <Paragraphs>102</Paragraphs>
  <Slides>16</Slides>
  <Notes>7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Garamond</vt:lpstr>
      <vt:lpstr>Kantoorthema</vt:lpstr>
      <vt:lpstr>PowerPoint-presentatie</vt:lpstr>
      <vt:lpstr>PowerPoint-presentatie</vt:lpstr>
      <vt:lpstr>PowerPoint-presentatie</vt:lpstr>
      <vt:lpstr>PowerPoint-presentatie</vt:lpstr>
      <vt:lpstr>Response to C19 from research</vt:lpstr>
      <vt:lpstr>PowerPoint-presentatie</vt:lpstr>
      <vt:lpstr>What does research need? </vt:lpstr>
      <vt:lpstr>What is the role of Science and Research in building back better?  </vt:lpstr>
      <vt:lpstr>PowerPoint-presentatie</vt:lpstr>
      <vt:lpstr>PowerPoint-presentatie</vt:lpstr>
      <vt:lpstr>What do we need to think about? 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Youssef Ramadan</dc:creator>
  <cp:lastModifiedBy>Youssef Ramadan</cp:lastModifiedBy>
  <cp:revision>8</cp:revision>
  <dcterms:created xsi:type="dcterms:W3CDTF">2021-06-28T13:42:19Z</dcterms:created>
  <dcterms:modified xsi:type="dcterms:W3CDTF">2021-06-29T14:08:46Z</dcterms:modified>
</cp:coreProperties>
</file>